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743" r:id="rId8"/>
    <p:sldMasterId id="2147483788" r:id="rId9"/>
  </p:sldMasterIdLst>
  <p:notesMasterIdLst>
    <p:notesMasterId r:id="rId67"/>
  </p:notesMasterIdLst>
  <p:sldIdLst>
    <p:sldId id="2142532379" r:id="rId10"/>
    <p:sldId id="2076137889" r:id="rId11"/>
    <p:sldId id="2142532389" r:id="rId12"/>
    <p:sldId id="2142532390" r:id="rId13"/>
    <p:sldId id="2142532391" r:id="rId14"/>
    <p:sldId id="2142532392" r:id="rId15"/>
    <p:sldId id="2142532393" r:id="rId16"/>
    <p:sldId id="2142532394" r:id="rId17"/>
    <p:sldId id="2142532395" r:id="rId18"/>
    <p:sldId id="2142532396" r:id="rId19"/>
    <p:sldId id="2142532397" r:id="rId20"/>
    <p:sldId id="2142532398" r:id="rId21"/>
    <p:sldId id="2142532399" r:id="rId22"/>
    <p:sldId id="2142532400" r:id="rId23"/>
    <p:sldId id="2142532401" r:id="rId24"/>
    <p:sldId id="2142532402" r:id="rId25"/>
    <p:sldId id="2142532403" r:id="rId26"/>
    <p:sldId id="2142532404" r:id="rId27"/>
    <p:sldId id="2142532405" r:id="rId28"/>
    <p:sldId id="2142532406" r:id="rId29"/>
    <p:sldId id="2142532407" r:id="rId30"/>
    <p:sldId id="2142532408" r:id="rId31"/>
    <p:sldId id="2142532409" r:id="rId32"/>
    <p:sldId id="2142532410" r:id="rId33"/>
    <p:sldId id="2142532411" r:id="rId34"/>
    <p:sldId id="2142532412" r:id="rId35"/>
    <p:sldId id="2142532413" r:id="rId36"/>
    <p:sldId id="2142532414" r:id="rId37"/>
    <p:sldId id="2142532415" r:id="rId38"/>
    <p:sldId id="2142532416" r:id="rId39"/>
    <p:sldId id="2142532417" r:id="rId40"/>
    <p:sldId id="2142532418" r:id="rId41"/>
    <p:sldId id="2142532419" r:id="rId42"/>
    <p:sldId id="2142532420" r:id="rId43"/>
    <p:sldId id="2142532421" r:id="rId44"/>
    <p:sldId id="2142532422" r:id="rId45"/>
    <p:sldId id="2142532423" r:id="rId46"/>
    <p:sldId id="2142532424" r:id="rId47"/>
    <p:sldId id="2142532425" r:id="rId48"/>
    <p:sldId id="2142532426" r:id="rId49"/>
    <p:sldId id="2142532427" r:id="rId50"/>
    <p:sldId id="2142532428" r:id="rId51"/>
    <p:sldId id="2142532429" r:id="rId52"/>
    <p:sldId id="2142532430" r:id="rId53"/>
    <p:sldId id="2142532431" r:id="rId54"/>
    <p:sldId id="2142532432" r:id="rId55"/>
    <p:sldId id="2142532433" r:id="rId56"/>
    <p:sldId id="2142532434" r:id="rId57"/>
    <p:sldId id="2142532435" r:id="rId58"/>
    <p:sldId id="2142532436" r:id="rId59"/>
    <p:sldId id="2142532437" r:id="rId60"/>
    <p:sldId id="2142532438" r:id="rId61"/>
    <p:sldId id="2142532439" r:id="rId62"/>
    <p:sldId id="2142532440" r:id="rId63"/>
    <p:sldId id="2142532441" r:id="rId64"/>
    <p:sldId id="2142532442" r:id="rId65"/>
    <p:sldId id="214253244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5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10/19/2021 3:38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solidFill>
                  <a:schemeClr val="tx1"/>
                </a:solidFill>
              </a:rPr>
              <a:t>&lt;Key Point&gt;: </a:t>
            </a:r>
            <a:r>
              <a:rPr lang="en-US" sz="900">
                <a:solidFill>
                  <a:schemeClr val="tx1"/>
                </a:solidFill>
              </a:rPr>
              <a:t>Agenda </a:t>
            </a:r>
          </a:p>
          <a:p>
            <a:pPr marL="109189" lvl="1" indent="0">
              <a:buNone/>
            </a:pPr>
            <a:endParaRPr lang="en-US" sz="900">
              <a:solidFill>
                <a:schemeClr val="tx1"/>
              </a:solidFill>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Why is being well-architected important?</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Overview: Microsoft Azure Well-Architected Framework</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Overcoming workload quality inhibitors</a:t>
            </a:r>
            <a:endParaRPr lang="en-US" sz="900">
              <a:solidFill>
                <a:schemeClr val="tx1"/>
              </a:solidFill>
              <a:latin typeface="Segoe UI"/>
              <a:cs typeface="Segoe UI"/>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ea typeface="+mn-lt"/>
                <a:cs typeface="Segoe UI Light"/>
              </a:rPr>
              <a:t>Resources &amp; Amplification</a:t>
            </a:r>
            <a:endParaRPr lang="en-US" sz="900">
              <a:solidFill>
                <a:schemeClr val="tx1"/>
              </a:solidFill>
              <a:latin typeface="Segoe UI"/>
              <a:cs typeface="Segoe UI"/>
            </a:endParaRPr>
          </a:p>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10/19/2021 3:38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3:38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3:38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3:38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986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8311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54763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99791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028986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80696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2768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39653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1059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960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70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10/19/2021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572972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10/19/2021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2478623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116042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42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3859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57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50299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135587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6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24059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644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59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790840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158611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598911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608252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644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680506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36936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00675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6388952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212023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409167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53455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4145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522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6514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07186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289985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01354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7371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8986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0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7929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9728039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43101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42212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36187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2021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570785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3963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609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10/19/2021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0271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7124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1682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4844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248726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36374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485617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3689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47498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28039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2090389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56803071"/>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10/19/2021</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49127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7781102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407248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34926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844825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81832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11099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21959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16684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8489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2.png"/><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2.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8"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10/19/2021</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481287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101076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ocs.microsoft.com/azure/architecture/framework/Resiliency/monitoring#instrumentation" TargetMode="External"/><Relationship Id="rId4" Type="http://schemas.openxmlformats.org/officeDocument/2006/relationships/hyperlink" Target="https://docs.microsoft.com/azure/architecture/framework/Resiliency/monitoring#analysis-and-diagnosi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architecture/framework/Resiliency/backup-and-recovery#planning-for-regional-failur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availability-zones/az-region"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azure/architecture/framework/Resiliency/monitoring#long-running-workflow-failures" TargetMode="External"/><Relationship Id="rId3" Type="http://schemas.openxmlformats.org/officeDocument/2006/relationships/image" Target="../media/image58.png"/><Relationship Id="rId7" Type="http://schemas.openxmlformats.org/officeDocument/2006/relationships/hyperlink" Target="https://docs.microsoft.com/azure/architecture/framework/Resiliency/business-metrics#availability-metric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resiliency/design-resiliency#understand-the-impact-of-dependencies" TargetMode="External"/><Relationship Id="rId5" Type="http://schemas.openxmlformats.org/officeDocument/2006/relationships/hyperlink" Target="https://docs.microsoft.com/azure/architecture/framework/Resiliency/app-design#failure-mode-analysis" TargetMode="External"/><Relationship Id="rId4" Type="http://schemas.openxmlformats.org/officeDocument/2006/relationships/hyperlink" Target="https://docs.microsoft.com/azure/architecture/framework/Resiliency/app-design#identify-distinct-workload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devops/testing#automated-testing" TargetMode="External"/><Relationship Id="rId5" Type="http://schemas.openxmlformats.org/officeDocument/2006/relationships/hyperlink" Target="https://docs.microsoft.com/azure/architecture/framework/resiliency/chaos-engineering" TargetMode="External"/><Relationship Id="rId4" Type="http://schemas.openxmlformats.org/officeDocument/2006/relationships/hyperlink" Target="https://docs.microsoft.com/azure/architecture/framework/Resiliency/testing#perform-fault-injection-test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docs.microsoft.com/azure/architecture/framework/Resiliency/monitoring#creating-good-health-prob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load-balancer/load-balancer-standard-availability-zones" TargetMode="External"/><Relationship Id="rId5" Type="http://schemas.openxmlformats.org/officeDocument/2006/relationships/hyperlink" Target="https://docs.microsoft.com/azure/expressroute/cross-network-connectivity" TargetMode="External"/><Relationship Id="rId4" Type="http://schemas.openxmlformats.org/officeDocument/2006/relationships/hyperlink" Target="https://docs.microsoft.com/azure/expressroute/use-s2s-vpn-as-backup-for-expressroute-privatepee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azure-resource-manager/management/azure-subscription-service-limits#managing-limit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azure/architecture/framework/Resiliency/backup-and-recovery#application-archives" TargetMode="External"/><Relationship Id="rId3" Type="http://schemas.openxmlformats.org/officeDocument/2006/relationships/image" Target="../media/image58.png"/><Relationship Id="rId7" Type="http://schemas.openxmlformats.org/officeDocument/2006/relationships/hyperlink" Target="https://docs.microsoft.com/aspnet/aspnet/overview/developing-apps-with-windows-azure/building-real-world-cloud-apps-with-windows-azure/web-development-best-practic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Resiliency/backup-and-recovery#failover-and-failback-testing" TargetMode="External"/><Relationship Id="rId5" Type="http://schemas.openxmlformats.org/officeDocument/2006/relationships/hyperlink" Target="https://docs.microsoft.com/azure/key-vault/secrets/key-rotation-log-monitoring" TargetMode="External"/><Relationship Id="rId4" Type="http://schemas.openxmlformats.org/officeDocument/2006/relationships/hyperlink" Target="https://docs.microsoft.com/azure/key-vault/general/disaster-recovery-guidanc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architecture/framework/Resiliency/data-management#storage-resilienc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azure/architecture/framework/security/design-identity-role-definitions" TargetMode="External"/><Relationship Id="rId3" Type="http://schemas.openxmlformats.org/officeDocument/2006/relationships/image" Target="../media/image58.png"/><Relationship Id="rId7" Type="http://schemas.openxmlformats.org/officeDocument/2006/relationships/hyperlink" Target="https://docs.microsoft.com/azure/cloud-adoption-framework/ready/enterprise-scale/security-governance-and-compliance#service-enablement-framework"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ploy-code" TargetMode="External"/><Relationship Id="rId5" Type="http://schemas.openxmlformats.org/officeDocument/2006/relationships/hyperlink" Target="https://docs.microsoft.com/azure/architecture/framework/security/deploy" TargetMode="External"/><Relationship Id="rId4" Type="http://schemas.openxmlformats.org/officeDocument/2006/relationships/hyperlink" Target="https://docs.microsoft.com/azure/active-directory/roles/security-emergency-acces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azure/architecture/framework/security/deploy-infrastructure#build-environments"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deploy-code#credential-scanning"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monitor-test#penetration-testing-pentesting" TargetMode="External"/><Relationship Id="rId5" Type="http://schemas.openxmlformats.org/officeDocument/2006/relationships/hyperlink" Target="https://docs.microsoft.com/azure/architecture/framework/security/deploy-governance#gated-approval-process" TargetMode="External"/><Relationship Id="rId4" Type="http://schemas.openxmlformats.org/officeDocument/2006/relationships/hyperlink" Target="https://docs.microsoft.com/azure/security-center/container-security"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azure/cloud-adoption-framework/get-started/security#step-3-develop-a-security-plan"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resilience#containing-attacker-acces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sign-threat-model#3--mitigate-the-identified-threats" TargetMode="External"/><Relationship Id="rId5" Type="http://schemas.openxmlformats.org/officeDocument/2006/relationships/hyperlink" Target="https://docs.microsoft.com/azure/security/develop/threat-modeling-tool-threats" TargetMode="External"/><Relationship Id="rId4" Type="http://schemas.openxmlformats.org/officeDocument/2006/relationships/hyperlink" Target="https://docs.microsoft.com/azure/security-center/azure-defende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azure/key-vault/secrets/tutorial-rotation-dual" TargetMode="External"/><Relationship Id="rId3" Type="http://schemas.openxmlformats.org/officeDocument/2006/relationships/image" Target="../media/image58.png"/><Relationship Id="rId7" Type="http://schemas.openxmlformats.org/officeDocument/2006/relationships/hyperlink" Target="https://info.microsoft.com/rs/157-GQE-382/images/EN-US-CNTNT-emergency-doc-digital.pdf"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sign-storage-keys#key-storage" TargetMode="External"/><Relationship Id="rId5" Type="http://schemas.openxmlformats.org/officeDocument/2006/relationships/hyperlink" Target="https://docs.microsoft.com/azure/active-directory/managed-identities-azure-resources/" TargetMode="External"/><Relationship Id="rId4" Type="http://schemas.openxmlformats.org/officeDocument/2006/relationships/hyperlink" Target="https://docs.microsoft.com/azure/architecture/framework/security/security-operation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azure/architecture/framework/security/design-network-endpoints#mitigate-ddos-attacks"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design-network-connectivity#communication-with-backend-servic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sign-network-flow#data-exfiltration" TargetMode="External"/><Relationship Id="rId5" Type="http://schemas.openxmlformats.org/officeDocument/2006/relationships/hyperlink" Target="https://docs.microsoft.com/azure/security/fundamentals/network-best-practices?bc=%2fazure%2farchitecture%2fbread%2ftoc.json&amp;toc=%2fazure%2farchitecture%2ftoc.json#adopt-a-zero-trust-approach" TargetMode="External"/><Relationship Id="rId4" Type="http://schemas.openxmlformats.org/officeDocument/2006/relationships/hyperlink" Target="https://docs.microsoft.com/azure/architecture/framework/security/design-network-endpoints#web-application-firewalls-waf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azure/architecture/framework/Security/governance#discover-and-remediate-common-risks"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network-security-containment#discontinue-legacy-network-security-technology"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monitor-security-operations#leverage-native-detections-and-controls" TargetMode="External"/><Relationship Id="rId5" Type="http://schemas.openxmlformats.org/officeDocument/2006/relationships/hyperlink" Target="https://docs.microsoft.com/azure/architecture/framework/security/design-identity-authentication#enable-conditional-access" TargetMode="External"/><Relationship Id="rId4" Type="http://schemas.openxmlformats.org/officeDocument/2006/relationships/hyperlink" Target="https://docs.microsoft.com/azure/architecture/framework/security/design-storage-encryption#data-at-res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docs.microsoft.com/azure/architecture/framework/Security/governance#security-team-visibility"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monitor-security-operations#incident-response" TargetMode="External"/><Relationship Id="rId5" Type="http://schemas.openxmlformats.org/officeDocument/2006/relationships/hyperlink" Target="https://docs.microsoft.com/azure/search/cognitive-search-skill-pii-detection" TargetMode="External"/><Relationship Id="rId4" Type="http://schemas.openxmlformats.org/officeDocument/2006/relationships/hyperlink" Target="https://docs.microsoft.com/azure/architecture/framework/security/monitor-identity-network#review-identity-risk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ocs.microsoft.com/azure/cloud-adoption-framework/decision-guides/resource-tagging" TargetMode="External"/><Relationship Id="rId4" Type="http://schemas.openxmlformats.org/officeDocument/2006/relationships/hyperlink" Target="https://azure.microsoft.com/solutions/confidential-comput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docs.microsoft.com/azure/architecture/framework/cost/monitor-alert#respond-to-alert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cost/design-model#organization-structure" TargetMode="External"/><Relationship Id="rId5" Type="http://schemas.openxmlformats.org/officeDocument/2006/relationships/hyperlink" Target="https://docs.microsoft.com/azure/azure-monitor/platform/data-platform-logs" TargetMode="External"/><Relationship Id="rId4" Type="http://schemas.openxmlformats.org/officeDocument/2006/relationships/hyperlink" Target="https://docs.microsoft.com/azure/architecture/framework/cost/monitor-report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azure/architecture/framework/cost/optimize-checklist" TargetMode="External"/><Relationship Id="rId3" Type="http://schemas.openxmlformats.org/officeDocument/2006/relationships/image" Target="../media/image58.png"/><Relationship Id="rId7" Type="http://schemas.openxmlformats.org/officeDocument/2006/relationships/hyperlink" Target="https://docs.microsoft.com/azure/architecture/framework/cost/design-governance#enforce-resource-tagging"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azure.microsoft.com/en-us/pricing/" TargetMode="External"/><Relationship Id="rId5" Type="http://schemas.openxmlformats.org/officeDocument/2006/relationships/hyperlink" Target="https://azure.microsoft.com/en-us/updates/" TargetMode="External"/><Relationship Id="rId4" Type="http://schemas.openxmlformats.org/officeDocument/2006/relationships/hyperlink" Target="https://docs.microsoft.com/azure/cloud-adoption-framework/ready/azure-best-practices/naming-and-tagg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ocs.microsoft.com/azure/storage/blobs/storage-lifecycle-management-concepts" TargetMode="External"/><Relationship Id="rId4" Type="http://schemas.openxmlformats.org/officeDocument/2006/relationships/hyperlink" Target="https://docs.microsoft.com/azure/virtual-machines/linux/find-unattached-nic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azure/storage/blobs/storage-blob-reserved-capacity" TargetMode="External"/><Relationship Id="rId3" Type="http://schemas.openxmlformats.org/officeDocument/2006/relationships/image" Target="../media/image58.png"/><Relationship Id="rId7" Type="http://schemas.openxmlformats.org/officeDocument/2006/relationships/hyperlink" Target="https://docs.microsoft.com/azure/azure-monitor/vm/vminsights-performance"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cost/optimize-autoscale" TargetMode="External"/><Relationship Id="rId5" Type="http://schemas.openxmlformats.org/officeDocument/2006/relationships/hyperlink" Target="https://docs.microsoft.com/azure/architecture/guide/technology-choices/compute-decision-tree" TargetMode="External"/><Relationship Id="rId4" Type="http://schemas.openxmlformats.org/officeDocument/2006/relationships/hyperlink" Target="https://docs.microsoft.com/azure/virtual-machines/disk-burst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azure/architecture/framework/cost/design-initial-estimate" TargetMode="External"/><Relationship Id="rId3" Type="http://schemas.openxmlformats.org/officeDocument/2006/relationships/image" Target="../media/image58.png"/><Relationship Id="rId7" Type="http://schemas.openxmlformats.org/officeDocument/2006/relationships/hyperlink" Target="https://docs.microsoft.com/azure/architecture/framework/cost/design-regions#traffic-across-billing-zones-and-region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cost/design-resources#subscription-and-offer-type" TargetMode="External"/><Relationship Id="rId5" Type="http://schemas.openxmlformats.org/officeDocument/2006/relationships/hyperlink" Target="https://docs.microsoft.com/azure/architecture/framework/scalability/capacity" TargetMode="External"/><Relationship Id="rId4" Type="http://schemas.openxmlformats.org/officeDocument/2006/relationships/hyperlink" Target="https://docs.microsoft.com/azure/cloud-adoption-framework/ready/considerations/storage-optio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private-link/private-endpoint-overvie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azure.microsoft.com/en-us/services/cost-managemen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cost/design-resources#subscription-and-offer-type" TargetMode="External"/><Relationship Id="rId5" Type="http://schemas.openxmlformats.org/officeDocument/2006/relationships/hyperlink" Target="https://azure.microsoft.com/en-us/pricing/details/devops/azure-devops-services/" TargetMode="External"/><Relationship Id="rId4" Type="http://schemas.openxmlformats.org/officeDocument/2006/relationships/hyperlink" Target="https://azure.microsoft.com/en-us/solutions/dev-test/#overview"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azure/architecture/framework/cost/provision-networking#peering" TargetMode="External"/><Relationship Id="rId3" Type="http://schemas.openxmlformats.org/officeDocument/2006/relationships/image" Target="../media/image58.png"/><Relationship Id="rId7" Type="http://schemas.openxmlformats.org/officeDocument/2006/relationships/hyperlink" Target="https://azure.microsoft.com/services/ddos-protection/"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reference-architectures/hybrid-networking/" TargetMode="External"/><Relationship Id="rId5" Type="http://schemas.openxmlformats.org/officeDocument/2006/relationships/hyperlink" Target="https://docs.microsoft.com/azure/architecture/networking/hub-spoke-vwan-architecture" TargetMode="External"/><Relationship Id="rId4" Type="http://schemas.openxmlformats.org/officeDocument/2006/relationships/hyperlink" Target="https://azure.microsoft.com/en-us/pricing/details/bandwidth/"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slideLayout" Target="../slideLayouts/slideLayout111.xml"/><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azure/architecture/framework/resiliency/backup-and-recovery#failover-classification" TargetMode="External"/><Relationship Id="rId3" Type="http://schemas.openxmlformats.org/officeDocument/2006/relationships/image" Target="../media/image58.png"/><Relationship Id="rId7" Type="http://schemas.openxmlformats.org/officeDocument/2006/relationships/hyperlink" Target="https://docs.microsoft.com/azure/active-directory/managed-identities-azure-resources/overview"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resiliency/backup-and-recovery#operational-readiness-testing" TargetMode="External"/><Relationship Id="rId5" Type="http://schemas.openxmlformats.org/officeDocument/2006/relationships/hyperlink" Target="https://docs.microsoft.com/azure/key-vault/secrets/tutorial-rotation-dual" TargetMode="External"/><Relationship Id="rId4" Type="http://schemas.openxmlformats.org/officeDocument/2006/relationships/hyperlink" Target="https://docs.microsoft.com/azure/architecture/framework/security/design-app-dependencies#secr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devops/principles#roles" TargetMode="External"/><Relationship Id="rId5" Type="http://schemas.openxmlformats.org/officeDocument/2006/relationships/hyperlink" Target="https://docs.microsoft.com/azure/architecture/framework/devops/principles#methodologies" TargetMode="External"/><Relationship Id="rId4" Type="http://schemas.openxmlformats.org/officeDocument/2006/relationships/hyperlink" Target="https://docs.microsoft.com/azure/architecture/framework/security/critical-impact-accounts#no-standing-access--just-in-time-privilege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azure/architecture/framework/devops/testing#smoke-testing"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monitor-test#penetration-testing-pentesting"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devops/learn/devops-at-microsoft/shift-right-test-production" TargetMode="External"/><Relationship Id="rId5" Type="http://schemas.openxmlformats.org/officeDocument/2006/relationships/hyperlink" Target="https://docs.microsoft.com/azure/architecture/framework/devops/release-engineering-rollback" TargetMode="External"/><Relationship Id="rId4" Type="http://schemas.openxmlformats.org/officeDocument/2006/relationships/hyperlink" Target="https://docs.microsoft.com/azure/architecture/framework/devops/release-engineering-ci#failed-tes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calability/capacity#automated-scale-operations" TargetMode="External"/><Relationship Id="rId5" Type="http://schemas.openxmlformats.org/officeDocument/2006/relationships/hyperlink" Target="https://azure.microsoft.com/en-us/global-infrastructure/services/" TargetMode="External"/><Relationship Id="rId4" Type="http://schemas.openxmlformats.org/officeDocument/2006/relationships/hyperlink" Target="https://docs.microsoft.com/azure/architecture/framework/scalability/capacity#application-health-and-capacity"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azure/architecture/framework/devops/alerts#alert-response" TargetMode="External"/><Relationship Id="rId3" Type="http://schemas.openxmlformats.org/officeDocument/2006/relationships/image" Target="../media/image58.png"/><Relationship Id="rId7" Type="http://schemas.openxmlformats.org/officeDocument/2006/relationships/hyperlink" Target="https://docs.microsoft.com/azure/architecture/framework/devops/alerts#alert-integration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zure-monitor/app/web-monitor-performance" TargetMode="External"/><Relationship Id="rId5" Type="http://schemas.openxmlformats.org/officeDocument/2006/relationships/hyperlink" Target="https://docs.microsoft.com/azure/architecture/framework/devops/alerts#alert-prioritization" TargetMode="External"/><Relationship Id="rId4" Type="http://schemas.openxmlformats.org/officeDocument/2006/relationships/hyperlink" Target="https://docs.microsoft.com/azure/architecture/framework/devops/monitoring#monitor-external-dependenci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devops/principles#metadata" TargetMode="External"/><Relationship Id="rId5" Type="http://schemas.openxmlformats.org/officeDocument/2006/relationships/hyperlink" Target="https://docs.microsoft.com/azure/governance/policy/concepts/definition-structure" TargetMode="External"/><Relationship Id="rId4" Type="http://schemas.openxmlformats.org/officeDocument/2006/relationships/hyperlink" Target="https://docs.microsoft.com/azure/azure-monitor/deploy-scal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azure/cloud-adoption-framework/ready/azure-best-practices/organize-subscriptions#azure-management-groups" TargetMode="External"/><Relationship Id="rId3" Type="http://schemas.openxmlformats.org/officeDocument/2006/relationships/image" Target="../media/image58.png"/><Relationship Id="rId7" Type="http://schemas.openxmlformats.org/officeDocument/2006/relationships/hyperlink" Target="https://docs.microsoft.com/azure/architecture/guide/design-principles/managed-servic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networking/disaster-recovery-dns-traffic-manager#manual-failover-using-azure-dns" TargetMode="External"/><Relationship Id="rId5" Type="http://schemas.openxmlformats.org/officeDocument/2006/relationships/hyperlink" Target="https://docs.microsoft.com/azure/architecture/framework/resiliency/app-design" TargetMode="External"/><Relationship Id="rId4" Type="http://schemas.openxmlformats.org/officeDocument/2006/relationships/hyperlink" Target="https://docs.microsoft.com/azure/cloud-adoption-framework/manage/considerations/platform#establish-a-service-catalo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hyperlink" Target="https://aka.ms/wellarchitecture/framewor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azure/azure-monitor/logs/cross-workspace-query" TargetMode="External"/><Relationship Id="rId3" Type="http://schemas.openxmlformats.org/officeDocument/2006/relationships/image" Target="../media/image58.png"/><Relationship Id="rId7" Type="http://schemas.openxmlformats.org/officeDocument/2006/relationships/hyperlink" Target="https://docs.microsoft.com/azure/architecture/framework/Scalability/monitoring"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calability/monitoring#how-do-azure-service-auto-scale" TargetMode="External"/><Relationship Id="rId5" Type="http://schemas.openxmlformats.org/officeDocument/2006/relationships/hyperlink" Target="https://docs.microsoft.com/azure/architecture/framework/resiliency/monitor-model#application-logs" TargetMode="External"/><Relationship Id="rId4" Type="http://schemas.openxmlformats.org/officeDocument/2006/relationships/hyperlink" Target="https://docs.microsoft.com/azure/architecture/best-practices/transient-fault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azure/architecture/framework/scalability/test-checklist#performance-testing"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azure/architecture/framework/Scalability/load-testing#responding-quickly-to-additional-load" TargetMode="External"/><Relationship Id="rId3" Type="http://schemas.openxmlformats.org/officeDocument/2006/relationships/image" Target="../media/image58.png"/><Relationship Id="rId7" Type="http://schemas.openxmlformats.org/officeDocument/2006/relationships/hyperlink" Target="https://docs.microsoft.com/azure/architecture/framework/Scalability/capacity#choosing-metrics-for-scaling-polici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calability/performance#performance-bottlenecks" TargetMode="External"/><Relationship Id="rId5" Type="http://schemas.openxmlformats.org/officeDocument/2006/relationships/hyperlink" Target="https://docs.microsoft.com/azure/networking/azure-network-latency" TargetMode="External"/><Relationship Id="rId4" Type="http://schemas.openxmlformats.org/officeDocument/2006/relationships/hyperlink" Target="https://docs.microsoft.com/azure/architecture/framework/Scalability/capacity#preemptively-scaling-based-on-trends"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azure/architecture/framework/scalability/monitor#metered-metrics-monitoring" TargetMode="External"/><Relationship Id="rId3" Type="http://schemas.openxmlformats.org/officeDocument/2006/relationships/image" Target="../media/image58.png"/><Relationship Id="rId7" Type="http://schemas.openxmlformats.org/officeDocument/2006/relationships/hyperlink" Target="https://docs.microsoft.com/troubleshoot/azure/virtual-machines/troubleshoot-high-cpu-issues-azure-windows-vm"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calability/performance-test" TargetMode="External"/><Relationship Id="rId5" Type="http://schemas.openxmlformats.org/officeDocument/2006/relationships/hyperlink" Target="https://docs.microsoft.com/azure/architecture/best-practices/monitoring#instrumenting-an-application" TargetMode="External"/><Relationship Id="rId4" Type="http://schemas.openxmlformats.org/officeDocument/2006/relationships/hyperlink" Target="https://docs.microsoft.com/azure/virtual-network/virtual-network-tap-overview#virtual-network-tap-partner-solution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calability/optimize-partition#strategies-for-data-partitioning" TargetMode="External"/><Relationship Id="rId5" Type="http://schemas.openxmlformats.org/officeDocument/2006/relationships/hyperlink" Target="https://docs.microsoft.com/azure/best-practices-availability-paired-regions" TargetMode="External"/><Relationship Id="rId4" Type="http://schemas.openxmlformats.org/officeDocument/2006/relationships/hyperlink" Target="https://docs.microsoft.com/azure/architecture/framework/Scalability/app-design#microservic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ocs.microsoft.com/azure/architecture/framework/Scalability/capacity#content-delivery-networks-(cdn)" TargetMode="External"/><Relationship Id="rId4" Type="http://schemas.openxmlformats.org/officeDocument/2006/relationships/hyperlink" Target="https://docs.microsoft.com/azure/architecture/patterns/gateway-offloadin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ocs.microsoft.com/azure/architecture/framework/Scalability/capacity#large-scale-event-management" TargetMode="External"/><Relationship Id="rId4" Type="http://schemas.openxmlformats.org/officeDocument/2006/relationships/hyperlink" Target="https://docs.microsoft.com/azure/architecture/framework/scalability/design-capacity#use-metrics-to-fine-tune-scaling"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3600">
                <a:solidFill>
                  <a:srgbClr val="0070C0"/>
                </a:solidFill>
                <a:cs typeface="Aharoni" panose="020B0604020202020204" pitchFamily="2" charset="-79"/>
              </a:rPr>
              <a:t>Microsoft</a:t>
            </a:r>
            <a:r>
              <a:rPr lang="en-US" sz="4000" spc="-147">
                <a:solidFill>
                  <a:srgbClr val="44C4D9"/>
                </a:solidFill>
                <a:latin typeface="Segoe UI Semibold" panose="020B0702040204020203" pitchFamily="34" charset="0"/>
                <a:cs typeface="Segoe UI Semibold" panose="020B0702040204020203" pitchFamily="34" charset="0"/>
              </a:rPr>
              <a:t> </a:t>
            </a:r>
            <a:r>
              <a:rPr lang="en-US" sz="3600">
                <a:solidFill>
                  <a:srgbClr val="0070C0"/>
                </a:solidFill>
                <a:cs typeface="Aharoni" panose="020B0604020202020204" pitchFamily="2" charset="-79"/>
              </a:rPr>
              <a:t>Azure</a:t>
            </a:r>
            <a:r>
              <a:rPr lang="en-US" sz="3600" spc="-147">
                <a:solidFill>
                  <a:srgbClr val="44C4D9"/>
                </a:solidFill>
                <a:latin typeface="Segoe UI Semibold" panose="020B0702040204020203" pitchFamily="34" charset="0"/>
                <a:cs typeface="Segoe UI Semibold" panose="020B0702040204020203" pitchFamily="34" charset="0"/>
              </a:rPr>
              <a:t> </a:t>
            </a:r>
            <a:r>
              <a:rPr lang="en-US" sz="3600" spc="-147">
                <a:solidFill>
                  <a:schemeClr val="bg1"/>
                </a:solidFill>
                <a:latin typeface="Segoe UI Semibold" panose="020B0702040204020203" pitchFamily="34" charset="0"/>
                <a:cs typeface="Segoe UI Semibold" panose="020B0702040204020203" pitchFamily="34" charset="0"/>
              </a:rPr>
              <a:t>Well-Architected Framework</a:t>
            </a:r>
            <a:endParaRPr lang="en-US" sz="3400" b="1">
              <a:solidFill>
                <a:srgbClr val="0070C0"/>
              </a:solidFill>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a:xfrm>
            <a:off x="442466" y="4350114"/>
            <a:ext cx="9602819" cy="1253732"/>
          </a:xfrm>
        </p:spPr>
        <p:txBody>
          <a:bodyPr>
            <a:normAutofit/>
          </a:bodyPr>
          <a:lstStyle/>
          <a:p>
            <a:pPr marL="0" indent="0">
              <a:spcBef>
                <a:spcPts val="0"/>
              </a:spcBef>
              <a:buNone/>
            </a:pPr>
            <a:r>
              <a:rPr lang="en-US" sz="2400">
                <a:latin typeface="Segoe UI Semilight" panose="020B0402040204020203" pitchFamily="34" charset="0"/>
                <a:cs typeface="Segoe UI Semilight" panose="020B0402040204020203" pitchFamily="34" charset="0"/>
              </a:rPr>
              <a:t>[Name]</a:t>
            </a:r>
          </a:p>
          <a:p>
            <a:pPr marL="0" indent="0">
              <a:spcBef>
                <a:spcPts val="0"/>
              </a:spcBef>
              <a:buNone/>
            </a:pPr>
            <a:r>
              <a:rPr lang="en-US">
                <a:latin typeface="Segoe UI Semilight" panose="020B0402040204020203" pitchFamily="34" charset="0"/>
                <a:cs typeface="Segoe UI Semilight" panose="020B0402040204020203" pitchFamily="34" charset="0"/>
              </a:rPr>
              <a:t>[Title]</a:t>
            </a:r>
          </a:p>
          <a:p>
            <a:pPr marL="0" indent="0">
              <a:spcBef>
                <a:spcPts val="0"/>
              </a:spcBef>
              <a:buNone/>
            </a:pPr>
            <a:r>
              <a:rPr lang="en-US">
                <a:latin typeface="Segoe UI Semilight" panose="020B0402040204020203" pitchFamily="34" charset="0"/>
                <a:cs typeface="Segoe UI Semilight" panose="020B0402040204020203" pitchFamily="34" charset="0"/>
              </a:rPr>
              <a:t>[Organization Name]</a:t>
            </a:r>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80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2 out of 2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Correlate logs across workload tiers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Collect and store logs and key metrics of critical components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2842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Platform Availability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79</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46166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Maturity description for Application Platform Availability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Document regional failure plan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265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Capacity &amp; Service Availability Planning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77</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46166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Maturity description for Capacity &amp; Service Availability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Validate Availability Zones are in required regions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065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Maturity description for Application Design</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15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Identify distinct workloads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Perform a failure mode analysis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Decouple the lifecycle of the application from its dependencies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Measure and monitor key availability targets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Monitor long-running workflows for failures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664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55</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32343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Perform chaos testing by injecting faults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Detect and remediate faults through chaos engineering</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Automate your tests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5168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Networking &amp; Connectivity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54</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46166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Maturity description for Networking &amp; Connectivity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4 out of 4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815882"/>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Simulate a failure path for cross premise connectivity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Have redundant network connections to on-prem data sources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Load balance traffic across availability zones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Create health probes that validate data consistency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56883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Performance Management</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52</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Put operational procedures into place for if data size exceeds limits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649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Procedures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51</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6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Backup keys and secrets in a geo-redudant way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Automate key rotation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Automatically test your failover and failback process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Store session state in an external data store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Archive application configuration and installation information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6649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Data Platform Availability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46166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Maturity description for Data Platform Availability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Architect storage for resiliency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0855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1323439"/>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Security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10-19-2021 15.38.20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673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915100" y="1714814"/>
            <a:ext cx="10285914" cy="4893647"/>
          </a:xfrm>
          <a:prstGeom prst="rect">
            <a:avLst/>
          </a:prstGeom>
          <a:noFill/>
        </p:spPr>
        <p:txBody>
          <a:bodyPr wrap="square" lIns="91440" tIns="45720" rIns="91440" bIns="45720" rtlCol="0" anchor="t">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Why is being Well-Architected important?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Overview: Microsoft Azure Well-Architected</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Overcoming workload quality inhibitors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Pillar Overviews: Cost Optimization, Operational Excellence, Performance Efficiency, Security</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lt"/>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a:rPr>
              <a:t>How to get started with the Well-Architecture Framework</a:t>
            </a: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22</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Assuring confidentiality, availability, and integrity of your Azure workload involves investing in security throughout the entire lifecycle of an application, from design and implementation to deployment and operations. A Well-Architected security maturity program w
ill enable you to begin optimizing the security of your workload and enhance your confidentiality, availability, and integrity assurances.</a:t>
            </a: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75</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Model &amp; DevOps</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69</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Procedures</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68</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Networking &amp; Connectivity</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64</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Security &amp; Compliance</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60</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Governance</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41895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Model &amp; DevOps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75</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Model &amp; DevOps is to clarify cloud operating models and the considerations that impact your cloud adoption strategy. Understanding your strategic direction, people organization, and governance, risk, and compliance (GRC) needs can help define your future state cloud operating model.</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8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Configure emergency access accounts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Adopt a formal DevSecOps approach to building and maintaining software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Follow DevOps security guidance and automation for securing applications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Involve the security team in the development process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Designate the parties responsible for specific functions in Azure</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488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Deployment &amp; Testing for Azure workloads allows to quickly provision dev/test and pre-production environments to deliver secure products, applications, and services. This model defines an set of practices that combine software development and IT operations, to shorten the development cycle and provide continuous delivery with high quality and strong security controls.</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8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80076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Scan container workloads for vulnerabilities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a branch policy strategy to enhance DevOps security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Use penetration testing and red team exercises to validate security defenses for this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Integrate code scanning tools within CI/CD pipeline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Apply security controls to self-hosted build agents in the same manner as with other Azure IaaS VMs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76163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38499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Application design for security is critical to ensuring confidentiality, availability, and integrity of cloud workloads. Designing an application requires putting in place security concepts and procedures within application code, application services, and the application hosting platform.</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16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Implement threat protection for the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Adopt threat modeling processes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Implement established processes and timelines to deploy mitigations for identified threats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Implement security strategy to contain attacker access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Develop a security plan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987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Procedures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69</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38499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Procedures ensure Azure workloads adhere to organizational security requirements throughout the post deployment lifecycle. These procedures focus on configuration &amp; secrets management, patch &amp; update processes, and incident response.</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8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Establish a security operations center (SOC)</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Use Managed Identities for authentication to other Azure platform services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Store keys and secrets outside of application code in Azure Key Vault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Establish an incident response plan and perform periodically a simulated execution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Establish a process for key management and automatic key rotation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928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Networking &amp; Connectivity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68</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Network security considerations include strong network controls, logically segmentation, zero-trust approach, optimal routing, virtual appliance use, perimeter networks, dedicated WAN links, optimal uptime, disabling external access for common protocols, and securing critical Azure services to only required networks.</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9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Protect all public endpoints with appropriate controls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Adopt a zero trust approach</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Use Azure Firewall or a 3rd party next-generation firewall to protect against data exfiltration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Protect workload publishing methods and restrict those not in use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Mitigate DDoS attacks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1099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Security &amp; Compliance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64</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3046988"/>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Design and implementation of security controls within an organization is a governance foundation.  Items to consider is the organization?s cloud security posture management and workload protection strategy as well as reporting, control verification, continual evaluation based on requirements, and potential industry, government, or regulatory standards. Evaluating organizational risk to protect identifiable information, Intellectual Property (IP), financial information, and other sensitive data is critical. Another extremely important consideration within risk is addressing Disaster Recovery and Business Continuity.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23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80076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Classify your data at rest and use encryption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Conditional Access Policies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Integrate network logs into a Security Information and Event Management (SIEM)</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Deprecate legacy network security controls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Discover and remediate common risks to improve Secure Score in Azure Security Center</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947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Health Modeling &amp; Monitoring allows to define, capture, and analyze workload application security metrics to gain insights to workload security events so appropriate action can take place. Understanding the security of your workload should be repeatable and easily digestible by all teams.</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4 out of 4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Establish a detection and response strategy for identity risks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Automatically remove/obfuscate personally identifiable information (PII) for this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Establish a SecOps team and monitor security related events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Define a process for aligning communication, investigation and hunting activities with the application team</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9188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Governance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938992"/>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Governance methodology, processes, and policies define how Azure workloads are secured, administered, monitored, audited, and reported on. Governance sets organizational policies for operations, technologies, and configurations based on internal factors (business requirements, risks, asset evaluation) and external factors (benchmarks, regulatory standards, threat environment).</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2 out of 2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Review and consider elevated security capabilities for Azure workloads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Enforce naming conventions and resource tagging for all Azure resources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55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1323439"/>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Cost optimization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10-19-2021 15.38.20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701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13</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 cost-effective workload is driven by business goals and the return on investment (ROI) while staying within a given budget. The principles of cost optimization are a series of important considerations that can help achieve both business objectives and cost justification. A capability program will enable you to begin optimizing the core components needed to manage your cloud environment.</a:t>
            </a: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Governance</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Modelling &amp; Monitoring</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65</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Capacity &amp; Service Availability Planning</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57</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Security &amp; Compliance</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Procedures</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3071567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4 out of 4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815882"/>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Use ACM or other cost management tools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Collect logs and metrics from Azure resources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Define clear responsibilities for alerts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Set up alerts for cost limits and thresholds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645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Governance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10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Define a naming convention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Revisit new Azure services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Learn if there are any discounts available for the services already in use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Enforce naming conventions and resource tagging for all Azure resources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Cleanup Storage regularly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882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2 out of 2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Look for Public IPs and orphaned NICs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Use data lifecycle policy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574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Capacity &amp; Service Availability Planning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65</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16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Consider utilizing disk bursting</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Select the right operating system</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Design the workload to scale independently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Define and monitor targets for scale operations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Consider reserved capacity for Storage</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7848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57</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17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Organize data into access tiers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Define a capacity model</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Differentiate between production and non-production configuration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Understand the cost implications of multi-region deployment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Understand the Azure services used and cost implications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30992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Security &amp; Compliance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Consider using Service Endpoints and Private Link</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67618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Procedures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Define end-date for each environment</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6519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32343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Delete or deallocate unused resources in test environments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The entire end-to-end CI/CD deployment process should be understood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Consider the ratio of non-production to production environments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0320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Networking &amp; Connectivity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44</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7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Consider the cost of data transfers and make sure cross-region peering is used efficiently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Understand cost implications of hub and spoke design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Prefer Microsoft backbone for networking</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Consider additional DDoS protection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Be aware of cross-region data transfer costs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645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1938992"/>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Operational excellence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10-19-2021 15.38.20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4512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22</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57</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Procedures</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57</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Model &amp; DevOps</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51</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Capacity &amp; Service Availability Planning</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43</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Governance</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38</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Tree>
    <p:extLst>
      <p:ext uri="{BB962C8B-B14F-4D97-AF65-F5344CB8AC3E}">
        <p14:creationId xmlns:p14="http://schemas.microsoft.com/office/powerpoint/2010/main" val="1201260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Procedures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57</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015663"/>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Procedures allows your application running in the Cloud as crucial. These procedures allows to monitor and diagnose application performance and issues on the Cloud.</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Store keys and secrets outside of application code in Azure Key Vault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procedures for key/secret rotation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Test your failover and failback process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Use Managed Identities for authentication to other Azure platform services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Use the health model to classify failover situations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6790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Model &amp; DevOps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57</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Model &amp; DevOps is to clarify cloud operating models and the considerations that impact your cloud adoption strategy. Understanding your strategic direction, people organization, and governance, risk, and compliance (GRC) needs can help define your future state cloud operating model.</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569660"/>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Implement just-in-time privileged access management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Make sure that specific methodologies are used to structure the deployment and operations process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Implement a process between dev and ops to resolve production issues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73930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51</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Deployment &amp; Testing for DevOps allows to quickly provision dev/test and pre-production environments to deliver quality products, applications, and services. This model define an set of practices that combine software development and IT operations, to shorten the development cycle and provide continuous delivery with high quality.</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19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Make sure that failed tests at least temporarily block deployments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automated deployment process with rollback/roll-forward capabilities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Perform some tests in production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Perform security and penetration testing regularly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Perform smoke tests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093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Capacity &amp; Service Availability Planning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32343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Understand the impact of changes in application health and capacity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Compare regional capacity requirements to availability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Codify the process to provision and de-provision capacity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1855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18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Monitor critical external dependencies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Prioritize operational events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Instrument the workload to monitor customer experience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Integrate Alerting into an existing systems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Send reliable alert notifications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1470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Governance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43</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32343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Use tools to govern services and configurations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Define standards, policies and best practices as code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Use Azure Resource Tags to enrich resources with operational meta-data</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0137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38</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6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Use shared application and data services where appropriate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strategies for resiliency and self-healing</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Deploy your workload in an active-passive configuration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Use Platform as a Service offerings where appropriate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Take advantage of multiple subscriptions where appropriate</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42932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1938992"/>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Performance efficiency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10-19-2021 15.38.20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3582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28</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138499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Performance efficiency is the ability of your workload to scale to meet the demands placed on it by users in an efficient manner. Just as you needed to anticipate increases in load in on-premises environments, you need to anticipate increases in cloud environments to meet business requirements.</a:t>
            </a: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51</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Performance Management</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Performance Testing</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43</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40</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Networking &amp; Connectivity</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40</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Capacity &amp; Service Availability Planning</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Tree>
    <p:extLst>
      <p:ext uri="{BB962C8B-B14F-4D97-AF65-F5344CB8AC3E}">
        <p14:creationId xmlns:p14="http://schemas.microsoft.com/office/powerpoint/2010/main" val="1050042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51</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7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The health model can determine if a fault is transient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Use critical system flows in the health model</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Track how your resources scale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Have an overall monitoring strategy for scalability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Aggregate application and resource logs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1939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1 out of 1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Define a testing strategy</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3825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Performance Management</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6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Preemptively scale based on trends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Test and validate your defined latency and throughput targets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Understand your performance bottlenecks around latency and throughput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Choose metrics appropriately for your scaling policies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Know how long it takes to respond to scaling events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7809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Performance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50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49299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Performance testing helps to maintain systems properly and fix defects before problems reach system users. It helps maintain the efficiency, responsiveness, scalability, and speed of applications when compared with business requirements. When done effectively, performance testing should give you the diagnostic information necessary to eliminate bottlenecks, which lead to poor performance. A bottleneck occurs when data flow is either interrupted or stops due to insufficient capacity to handle the workload.</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7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Learn how to use network capturing tools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Monitor the components required to serve a single request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Use appropriate performance testing tools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Develop a troubleshooting guide for high CPU or memory issues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Determine appropriate metrics for your workload</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0012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43</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200329"/>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Application design is critical to handling scale as load increases. It involves choosing the right data storage, database considerations, VM sizing, building with microservices and establishing connection pooling.</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3 out of 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132343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Use microservices when possible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Deploy to paired regions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Implement database partitioning</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4844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Networking &amp; Connectivity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2 out of 2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Offload SSL traffic by using the gateway offloading pattern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Use a Content Delivery Networks (CDN)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7001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Capacity &amp; Service Availability Planning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2 out of 2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Monitor capacity utilization to forecast future growth</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Have a large scale event management strategy in place</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531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8" y="3463602"/>
            <a:ext cx="5779833" cy="1323439"/>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Reliability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10-19-2021 15.38.20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479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23</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80</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79</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Platform Availability</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77</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Capacity &amp; Service Availability Planning</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55</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54</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Networking &amp; Connectivity</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52</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Performance Management</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51</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Procedures</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1576245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D0723E9BF7D8A4DBE6DEE814EDD8A8B" ma:contentTypeVersion="16" ma:contentTypeDescription="Crear nuevo documento." ma:contentTypeScope="" ma:versionID="f5c93d49331fb32358599377b9eee17e">
  <xsd:schema xmlns:xsd="http://www.w3.org/2001/XMLSchema" xmlns:xs="http://www.w3.org/2001/XMLSchema" xmlns:p="http://schemas.microsoft.com/office/2006/metadata/properties" xmlns:ns1="http://schemas.microsoft.com/sharepoint/v3" xmlns:ns2="4e0694a2-0892-46f8-96a5-51c80eee890e" xmlns:ns3="c2767cdd-0ed2-43c6-9f76-db6d65284bcd" targetNamespace="http://schemas.microsoft.com/office/2006/metadata/properties" ma:root="true" ma:fieldsID="6461072c58009a08016df937778744cf" ns1:_="" ns2:_="" ns3:_="">
    <xsd:import namespace="http://schemas.microsoft.com/sharepoint/v3"/>
    <xsd:import namespace="4e0694a2-0892-46f8-96a5-51c80eee890e"/>
    <xsd:import namespace="c2767cdd-0ed2-43c6-9f76-db6d65284b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iedades de la Directiva de cumplimiento unificado" ma:hidden="true" ma:internalName="_ip_UnifiedCompliancePolicyProperties">
      <xsd:simpleType>
        <xsd:restriction base="dms:Note"/>
      </xsd:simpleType>
    </xsd:element>
    <xsd:element name="_ip_UnifiedCompliancePolicyUIAction" ma:index="23"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694a2-0892-46f8-96a5-51c80eee890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767cdd-0ed2-43c6-9f76-db6d65284bcd"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LastSharedByUser" ma:index="15" nillable="true" ma:displayName="Última vez que se compartió por usuario" ma:hidden="true" ma:internalName="LastSharedByUser" ma:readOnly="true">
      <xsd:simpleType>
        <xsd:restriction base="dms:Note"/>
      </xsd:simpleType>
    </xsd:element>
    <xsd:element name="LastSharedByTime" ma:index="16" nillable="true" ma:displayName="Última vez que se compartió por hora"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9389C5-A9DE-4939-A422-4FFDA7F0E688}"/>
</file>

<file path=customXml/itemProps2.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3.xml><?xml version="1.0" encoding="utf-8"?>
<ds:datastoreItem xmlns:ds="http://schemas.openxmlformats.org/officeDocument/2006/customXml" ds:itemID="{BCB9193D-5D51-49BB-AAA1-3AC2D0225BCF}">
  <ds:schemaRefs>
    <ds:schemaRef ds:uri="http://schemas.microsoft.com/office/2006/metadata/properties"/>
    <ds:schemaRef ds:uri="http://schemas.microsoft.com/office/infopath/2007/PartnerControls"/>
    <ds:schemaRef ds:uri="cea7764e-6bf9-427d-be15-e74097e0a61c"/>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323</TotalTime>
  <Words>4005</Words>
  <Application>Microsoft Office PowerPoint</Application>
  <PresentationFormat>Widescreen</PresentationFormat>
  <Paragraphs>691</Paragraphs>
  <Slides>57</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57</vt:i4>
      </vt:variant>
    </vt:vector>
  </HeadingPairs>
  <TitlesOfParts>
    <vt:vector size="75" baseType="lpstr">
      <vt:lpstr>Arial</vt:lpstr>
      <vt:lpstr>Calibri</vt:lpstr>
      <vt:lpstr>Calibri Light</vt:lpstr>
      <vt:lpstr>Consolas</vt:lpstr>
      <vt:lpstr>Segoe</vt:lpstr>
      <vt:lpstr>Segoe </vt:lpstr>
      <vt:lpstr>Segoe Pro Display SemiLight</vt:lpstr>
      <vt:lpstr>Segoe UI</vt:lpstr>
      <vt:lpstr>Segoe UI Light</vt:lpstr>
      <vt:lpstr>Segoe UI Semibold</vt:lpstr>
      <vt:lpstr>Segoe UI Semilight</vt:lpstr>
      <vt:lpstr>Wingdings</vt:lpstr>
      <vt:lpstr>Office Theme</vt:lpstr>
      <vt:lpstr>1_Office Theme</vt:lpstr>
      <vt:lpstr>6-51096_Microsoft_Inspire_Black_Template</vt:lpstr>
      <vt:lpstr>2_Office Theme</vt:lpstr>
      <vt:lpstr>1_Azure 1</vt:lpstr>
      <vt:lpstr>Azure 1</vt:lpstr>
      <vt:lpstr>Microsoft Azure Well-Architected Framework</vt:lpstr>
      <vt:lpstr>Agenda</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Babbar</dc:creator>
  <cp:lastModifiedBy>Juan Manuel Servera Bondroit</cp:lastModifiedBy>
  <cp:revision>91</cp:revision>
  <dcterms:created xsi:type="dcterms:W3CDTF">2020-03-06T02:07:13Z</dcterms:created>
  <dcterms:modified xsi:type="dcterms:W3CDTF">2021-10-19T13:39:18Z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0x010100DD0723E9BF7D8A4DBE6DEE814EDD8A8B</vt:lpwstr>
  </property>
</Properties>
</file>